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943600"/>
            <a:ext cx="12191695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640080"/>
            <a:ext cx="105156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 i="0">
                <a:solidFill>
                  <a:srgbClr val="FFD23F"/>
                </a:solidFill>
                <a:latin typeface="TH Sarabun New"/>
                <a:cs typeface="TH Sarabun New"/>
              </a:rPr>
              <a:t>● Individual Study · นบส.คค. รุ่นที่ ๘ · กรมทางหลวง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1371600"/>
            <a:ext cx="10698480" cy="23774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600"/>
              </a:spcAft>
            </a:pPr>
            <a:r>
              <a:rPr sz="5400" b="1" i="0">
                <a:solidFill>
                  <a:srgbClr val="FFD23F"/>
                </a:solidFill>
                <a:latin typeface="TH Sarabun New"/>
                <a:cs typeface="TH Sarabun New"/>
              </a:rPr>
              <a:t>AI × Traffic Engineering</a:t>
            </a:r>
          </a:p>
          <a:p>
            <a:pPr algn="l">
              <a:spcAft>
                <a:spcPts val="200"/>
              </a:spcAft>
            </a:pPr>
            <a:r>
              <a:rPr sz="3200" b="1" i="0">
                <a:solidFill>
                  <a:srgbClr val="FFFFFF"/>
                </a:solidFill>
                <a:latin typeface="TH Sarabun New"/>
                <a:cs typeface="TH Sarabun New"/>
              </a:rPr>
              <a:t>แนวทางการประยุกต์ใช้เทคโนโลยีปัญญาประดิษฐ์</a:t>
            </a:r>
          </a:p>
          <a:p>
            <a:pPr algn="l">
              <a:spcAft>
                <a:spcPts val="400"/>
              </a:spcAft>
            </a:pPr>
            <a:r>
              <a:rPr sz="3200" b="1" i="0">
                <a:solidFill>
                  <a:srgbClr val="FFFFFF"/>
                </a:solidFill>
                <a:latin typeface="TH Sarabun New"/>
                <a:cs typeface="TH Sarabun New"/>
              </a:rPr>
              <a:t>ในงานวิศวกรรมจราจรของกรมทางหลวง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3794760"/>
            <a:ext cx="10607040" cy="10058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Aft>
                <a:spcPts val="400"/>
              </a:spcAft>
            </a:pPr>
            <a:r>
              <a:rPr sz="1800" b="0" i="0">
                <a:solidFill>
                  <a:srgbClr val="C9D6E8"/>
                </a:solidFill>
                <a:latin typeface="TH Sarabun New"/>
                <a:cs typeface="TH Sarabun New"/>
              </a:rPr>
              <a:t>เพื่อยกระดับการบริหารจัดการจราจรอย่างมีประสิทธิภาพและบูรณาการในทุกมิติ — คล่องตัว · ปลอดภัย · เป็นมิตรกับสิ่งแวดล้อม · อยู่ร่วมกับประชาชน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080760"/>
            <a:ext cx="10607040" cy="6400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400" b="0" i="0">
                <a:solidFill>
                  <a:srgbClr val="FFFFFF"/>
                </a:solidFill>
                <a:latin typeface="TH Sarabun New"/>
                <a:cs typeface="TH Sarabun New"/>
              </a:rPr>
              <a:t>เสนอโดย  นายพิชากร  ศรีจันทร์ทอง  ·  ผู้อำนวยการแขวงทางหลวงสมุทรปราการ  ·  สำนักงานทางหลวงที่ ๑๓ (กรุงเทพ)  กรมทางหลวง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เงื่อนไขสำคัญทางกฎหมายและระเบียบ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ปัจจัยที่ต้องปฏิบัติก่อน–ระหว่าง–หลังการเบิกจ่าย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09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" y="1463040"/>
          <a:ext cx="11155680" cy="4302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4640"/>
                <a:gridCol w="4206240"/>
                <a:gridCol w="4114800"/>
              </a:tblGrid>
              <a:tr h="38404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เงื่อนไข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กรอบกฎหมาย/ระเบียบ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ผลต่อการดำเนินการ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การขอตั้งงบประมาณ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พ.ร.บ. วิธีการงบประมาณ พ.ศ. ๒๕๖๑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ใช้เวลา ~๑๒–๑๘ เดือน · บรรจุในแผนล่วงหน้า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การจัดซื้อจัดจ้าง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พ.ร.บ. จัดซื้อจัดจ้างฯ พ.ศ. ๒๕๖๐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ดำเนินการแบบ e-Bidding / e-Market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คลาวด์ภาครัฐ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นโยบาย Government Cloud · ข้อกำหนด DGA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อาจเพิ่มค่าใช้จ่าย ~๑๐–๒๐%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คุ้มครองข้อมูลส่วนบุคคล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PDPA พ.ศ. ๒๕๖๒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ต้องจัดทำ DPIA และแต่งตั้ง DPO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ความมั่นคงปลอดภัยไซเบอร์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พ.ร.บ.ไซเบอร์ฯ · ISO/IEC 27001 · NIST CSF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ตรวจเจาะระบบทุก ๖–๑๒ เดือน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บูรณาการข้ามหน่วยงาน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MOU กับ สตช. · กทม. · หน่วยงานที่เกี่ยวข้อง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เตรียมการ ~๓–๖ เดือน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ตัวชี้วัดความสำเร็จเชิงทิศทาง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วัดผลครบทุกมิติ + เศรษฐกิจและบุคลากร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10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" y="1463040"/>
          <a:ext cx="11612880" cy="4302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3120"/>
                <a:gridCol w="5486400"/>
                <a:gridCol w="4023360"/>
              </a:tblGrid>
              <a:tr h="38404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มิติ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ตัวชี้วัด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ทิศทาง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๑. คล่องตัว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ระดับการให้บริการ (LOS) และความล่าช้าเฉลี่ย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ยกระดับจาก LOS E–F สู่ LOS C–D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๒. ปลอดภัย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จำนวนผู้เสียชีวิตและจุดขัดแย้งที่ทางแยก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มุ่งเป้า UN ลดเสียชีวิตครึ่งหนึ่งปี ๒๕๗๓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๓. สิ่งแวดล้อม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ปริมาณ CO₂ ที่ทางแยก (ตาม EPA MOVES)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ลดลงมีนัยสำคัญ สอดคล้อง Net Zero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๔. ประชาชน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ความพึงพอใจชุมชน และข้อร้องเรียนสายด่วน ๑๕๘๖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พึงพอใจเพิ่ม · ร้องเรียนลด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653142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เศรษฐกิจ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ผลตอบแทนทางเศรษฐกิจ (Benefit-Cost Ratio)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ทุกโครงการต้องมีผลตอบแทนชัดเจน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5314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บุคลากร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สัดส่วนวิศวกรที่ผ่านอบรมเครื่องมือมาตรฐานสากล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เพิ่มต่อเนื่องทุกสำนักงานทางหลวง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การบริหารความเสี่ยงและการเปลี่ยนแปลง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มาตรการรองรับความเสี่ยงสำคัญ ๔ ด้าน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11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417320"/>
            <a:ext cx="544068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1417320"/>
            <a:ext cx="109728" cy="2057400"/>
          </a:xfrm>
          <a:prstGeom prst="rect">
            <a:avLst/>
          </a:prstGeom>
          <a:solidFill>
            <a:srgbClr val="122A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13232" y="1527048"/>
            <a:ext cx="507492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📊  คุณภาพข้อมูล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" y="1984248"/>
            <a:ext cx="5029200" cy="1417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จัดทำบัญชีข้อมูลของกรม และกำหนดผู้รับผิดชอบข้อมูลในแต่ละสำนัก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26480" y="1417320"/>
            <a:ext cx="544068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126480" y="1417320"/>
            <a:ext cx="109728" cy="2057400"/>
          </a:xfrm>
          <a:prstGeom prst="rect">
            <a:avLst/>
          </a:prstGeom>
          <a:solidFill>
            <a:srgbClr val="122A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82512" y="1527048"/>
            <a:ext cx="507492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🔐  ความมั่นคงปลอดภัยไซเบอร์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82512" y="1984248"/>
            <a:ext cx="5029200" cy="1417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ใช้สถาปัตยกรรมความปลอดภัยตามมาตรฐานสากล และตรวจสอบอย่างสม่ำเสมอ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703320"/>
            <a:ext cx="544068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3703320"/>
            <a:ext cx="109728" cy="2057400"/>
          </a:xfrm>
          <a:prstGeom prst="rect">
            <a:avLst/>
          </a:prstGeom>
          <a:solidFill>
            <a:srgbClr val="122A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13232" y="3813048"/>
            <a:ext cx="507492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🤝  AI ให้คำตอบผิดพลาด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" y="4270248"/>
            <a:ext cx="5029200" cy="1417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ยึดหลัก “มนุษย์เป็นผู้ตัดสินใจสุดท้าย” ในทุกการตัดสินใจสำคัญ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80" y="3703320"/>
            <a:ext cx="544068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126480" y="3703320"/>
            <a:ext cx="109728" cy="2057400"/>
          </a:xfrm>
          <a:prstGeom prst="rect">
            <a:avLst/>
          </a:prstGeom>
          <a:solidFill>
            <a:srgbClr val="122A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82512" y="3813048"/>
            <a:ext cx="507492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🔄  การต่อต้านการเปลี่ยนแปลง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82512" y="4270248"/>
            <a:ext cx="5029200" cy="1417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บริหารการเปลี่ยนแปลงเชิงระบบ เริ่มจากผู้สมัครใจ สร้างผู้นำการเปลี่ยนแปลงระดับสำนัก/แขวง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685800"/>
            <a:ext cx="1051560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3000" b="1" i="0">
                <a:solidFill>
                  <a:srgbClr val="FFD23F"/>
                </a:solidFill>
                <a:latin typeface="TH Sarabun New"/>
                <a:cs typeface="TH Sarabun New"/>
              </a:rPr>
              <a:t>ผลที่คาดว่าจะได้รับ และบทสรุป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554480"/>
            <a:ext cx="10607040" cy="23774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 indent="-256032" marL="292608">
              <a:lnSpc>
                <a:spcPct val="110000"/>
              </a:lnSpc>
              <a:spcAft>
                <a:spcPts val="1000"/>
              </a:spcAft>
              <a:buClr>
                <a:srgbClr val="FFD23F"/>
              </a:buClr>
              <a:buFont typeface="Arial"/>
              <a:buChar char="▸"/>
            </a:pPr>
            <a:r>
              <a:rPr sz="1900" b="0" i="0">
                <a:solidFill>
                  <a:srgbClr val="FFFFFF"/>
                </a:solidFill>
                <a:latin typeface="TH Sarabun New"/>
                <a:cs typeface="TH Sarabun New"/>
              </a:rPr>
              <a:t>กรมทางหลวงแก้ปัญหาจราจรที่ทางแยกได้อย่างเป็นระบบและครบทุกมิติ — คล่องตัว ปลอดภัย สิ่งแวดล้อม ประชาชน</a:t>
            </a:r>
          </a:p>
          <a:p>
            <a:pPr algn="l" indent="-256032" marL="292608">
              <a:lnSpc>
                <a:spcPct val="110000"/>
              </a:lnSpc>
              <a:spcAft>
                <a:spcPts val="1000"/>
              </a:spcAft>
              <a:buClr>
                <a:srgbClr val="FFD23F"/>
              </a:buClr>
              <a:buFont typeface="Arial"/>
              <a:buChar char="▸"/>
            </a:pPr>
            <a:r>
              <a:rPr sz="1900" b="0" i="0">
                <a:solidFill>
                  <a:srgbClr val="FFFFFF"/>
                </a:solidFill>
                <a:latin typeface="TH Sarabun New"/>
                <a:cs typeface="TH Sarabun New"/>
              </a:rPr>
              <a:t>เข้าใกล้เป้าหมาย UN ลดผู้เสียชีวิตจากอุบัติเหตุทางถนนครึ่งหนึ่งภายในปี พ.ศ. 2573</a:t>
            </a:r>
          </a:p>
          <a:p>
            <a:pPr algn="l" indent="-256032" marL="292608">
              <a:lnSpc>
                <a:spcPct val="110000"/>
              </a:lnSpc>
              <a:spcAft>
                <a:spcPts val="400"/>
              </a:spcAft>
              <a:buClr>
                <a:srgbClr val="FFD23F"/>
              </a:buClr>
              <a:buFont typeface="Arial"/>
              <a:buChar char="▸"/>
            </a:pPr>
            <a:r>
              <a:rPr sz="1900" b="0" i="0">
                <a:solidFill>
                  <a:srgbClr val="FFFFFF"/>
                </a:solidFill>
                <a:latin typeface="TH Sarabun New"/>
                <a:cs typeface="TH Sarabun New"/>
              </a:rPr>
              <a:t>ลดการปล่อย CO₂ จากการจราจรอย่างมีนัยสำคัญ และสร้างความเชื่อมั่นของประชาชนต่อการบริหารงานของกรม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4114800"/>
            <a:ext cx="10515600" cy="1554480"/>
          </a:xfrm>
          <a:prstGeom prst="roundRect">
            <a:avLst/>
          </a:prstGeom>
          <a:solidFill>
            <a:srgbClr val="122A52"/>
          </a:solidFill>
          <a:ln w="19050">
            <a:solidFill>
              <a:srgbClr val="FFD23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4251960"/>
            <a:ext cx="9966960" cy="12801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200"/>
              </a:spcAft>
            </a:pPr>
            <a:r>
              <a:rPr sz="2200" b="1" i="0">
                <a:solidFill>
                  <a:srgbClr val="FFD23F"/>
                </a:solidFill>
                <a:latin typeface="TH Sarabun New"/>
                <a:cs typeface="TH Sarabun New"/>
              </a:rPr>
              <a:t>“ทุกทางแยกของกรมทางหลวงในยุคปัญญาประดิษฐ์</a:t>
            </a:r>
          </a:p>
          <a:p>
            <a:pPr algn="ctr"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TH Sarabun New"/>
                <a:cs typeface="TH Sarabun New"/>
              </a:rPr>
              <a:t>ต้องคล่องตัว ปลอดภัย เป็นมิตรกับสิ่งแวดล้อม และอยู่ร่วมกับประชาชนได้พร้อมกัน”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989320"/>
            <a:ext cx="1060704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1500" b="0" i="1">
                <a:solidFill>
                  <a:srgbClr val="C9D6E8"/>
                </a:solidFill>
                <a:latin typeface="TH Sarabun New"/>
                <a:cs typeface="TH Sarabun New"/>
              </a:rPr>
              <a:t>“เทคโนโลยีเป็นเพียงเครื่องมือ ปลายทางที่แท้จริงคือประโยชน์สุขของประชาชนผู้ใช้ทาง”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บทสรุปสำหรับผู้บริหาร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วิสัยทัศน์: AI เพื่อแก้ปัญหาจราจรครบ ๔ มิติพร้อมกัน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01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417320"/>
            <a:ext cx="539496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1417320"/>
            <a:ext cx="109728" cy="1993392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13232" y="1527048"/>
            <a:ext cx="502920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🚦  มิติที่ ๑ · คล่องตัว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" y="1984248"/>
            <a:ext cx="4983480" cy="135331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นำหลักการ Adaptive Traffic Control และ Deep RL มาปรับสัญญาณไฟตามสภาพจริง พร้อมจำลองด้วย PTV VISSIM ก่อนลงทุน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80760" y="1417320"/>
            <a:ext cx="539496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080760" y="1417320"/>
            <a:ext cx="109728" cy="1993392"/>
          </a:xfrm>
          <a:prstGeom prst="rect">
            <a:avLst/>
          </a:prstGeom>
          <a:solidFill>
            <a:srgbClr val="E05A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36792" y="1527048"/>
            <a:ext cx="502920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🛡️  มิติที่ ๒ · ปลอดภัย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1984248"/>
            <a:ext cx="4983480" cy="135331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ใช้ Computer Vision และ Surrogate Safety (FHWA SSAM) ตรวจจับจุดขัดแย้งและผู้ใช้ทางเปราะบาง มุ่งเป้า UN ลดเสียชีวิตครึ่งหนึ่งปี ๒๕๗๓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639312"/>
            <a:ext cx="539496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3639312"/>
            <a:ext cx="109728" cy="1993392"/>
          </a:xfrm>
          <a:prstGeom prst="rect">
            <a:avLst/>
          </a:prstGeom>
          <a:solidFill>
            <a:srgbClr val="2EA0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13232" y="3749040"/>
            <a:ext cx="502920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🌿  มิติที่ ๓ · สิ่งแวดล้อม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" y="4206240"/>
            <a:ext cx="4983480" cy="135331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เพิ่มเกณฑ์ประเมินมลพิษและการสิ้นเปลืองเชื้อเพลิงด้วย EPA MOVES และ Eco-Adaptive Signal ในทุกการปรับปรุงทางแยก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80760" y="3639312"/>
            <a:ext cx="5394960" cy="1993392"/>
          </a:xfrm>
          <a:prstGeom prst="rect">
            <a:avLst/>
          </a:prstGeom>
          <a:solidFill>
            <a:srgbClr val="FFFFFF"/>
          </a:solidFill>
          <a:ln w="12700">
            <a:solidFill>
              <a:srgbClr val="D9E2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080760" y="3639312"/>
            <a:ext cx="109728" cy="1993392"/>
          </a:xfrm>
          <a:prstGeom prst="rect">
            <a:avLst/>
          </a:prstGeom>
          <a:solidFill>
            <a:srgbClr val="3B8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36792" y="3749040"/>
            <a:ext cx="5029200" cy="5029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700" b="1" i="0">
                <a:solidFill>
                  <a:srgbClr val="0B1E3F"/>
                </a:solidFill>
                <a:latin typeface="TH Sarabun New"/>
                <a:cs typeface="TH Sarabun New"/>
              </a:rPr>
              <a:t>👥  มิติที่ ๔ · ประชาชน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36792" y="4206240"/>
            <a:ext cx="4983480" cy="1353312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450" b="0" i="0">
                <a:solidFill>
                  <a:srgbClr val="232B38"/>
                </a:solidFill>
                <a:latin typeface="TH Sarabun New"/>
                <a:cs typeface="TH Sarabun New"/>
              </a:rPr>
              <a:t>ออกแบบทางแยกเพื่อผู้ใช้ทางเปราะบาง รับฟังผ่านสายด่วน ๑๕๘๖ และใช้ NLP วิเคราะห์ข้อร้องเรียน ยึดประโยชน์สุขประชาชนเป็นเป้าหมาย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สภาพปัญหาและความท้าทาย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ปัญหาจราจรที่ทางแยกเป็นปัญหาเชิงระบบที่กระทบประชาชนในวงกว้าง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417320"/>
            <a:ext cx="11064240" cy="4846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 indent="-256032" marL="292608">
              <a:lnSpc>
                <a:spcPct val="105000"/>
              </a:lnSpc>
              <a:spcAft>
                <a:spcPts val="1000"/>
              </a:spcAft>
              <a:buClr>
                <a:srgbClr val="F5A623"/>
              </a:buClr>
              <a:buFont typeface="Arial"/>
              <a:buChar char="▸"/>
            </a:pPr>
            <a:r>
              <a:rPr sz="1800" b="0" i="0">
                <a:solidFill>
                  <a:srgbClr val="232B38"/>
                </a:solidFill>
                <a:latin typeface="TH Sarabun New"/>
                <a:cs typeface="TH Sarabun New"/>
              </a:rPr>
              <a:t>ความปลอดภัยที่ทางแยก — กว่า 50% ของอุบัติเหตุทางถนนเกิดที่ทางแยก ไทยมีผู้เสียชีวิต ~25.4 คน/แสนประชากร (~18,000 คน/ปี) และ UN ตั้งเป้าลดครึ่งหนึ่งภายในปี 2573</a:t>
            </a:r>
          </a:p>
          <a:p>
            <a:pPr algn="l" indent="-256032" marL="292608">
              <a:lnSpc>
                <a:spcPct val="105000"/>
              </a:lnSpc>
              <a:spcAft>
                <a:spcPts val="1000"/>
              </a:spcAft>
              <a:buClr>
                <a:srgbClr val="F5A623"/>
              </a:buClr>
              <a:buFont typeface="Arial"/>
              <a:buChar char="▸"/>
            </a:pPr>
            <a:r>
              <a:rPr sz="1800" b="0" i="0">
                <a:solidFill>
                  <a:srgbClr val="232B38"/>
                </a:solidFill>
                <a:latin typeface="TH Sarabun New"/>
                <a:cs typeface="TH Sarabun New"/>
              </a:rPr>
              <a:t>ความคล่องตัว — ทางแยกจำนวนมากยังใช้สัญญาณ Fixed-time / TWSC ให้บริการระดับ LOS E–F ในชั่วโมงเร่งด่วน ขณะที่ Adaptive Traffic Control ลดความล่าช้าได้ 10–40%</a:t>
            </a:r>
          </a:p>
          <a:p>
            <a:pPr algn="l" indent="-256032" marL="292608">
              <a:lnSpc>
                <a:spcPct val="105000"/>
              </a:lnSpc>
              <a:spcAft>
                <a:spcPts val="1000"/>
              </a:spcAft>
              <a:buClr>
                <a:srgbClr val="F5A623"/>
              </a:buClr>
              <a:buFont typeface="Arial"/>
              <a:buChar char="▸"/>
            </a:pPr>
            <a:r>
              <a:rPr sz="1800" b="0" i="0">
                <a:solidFill>
                  <a:srgbClr val="232B38"/>
                </a:solidFill>
                <a:latin typeface="TH Sarabun New"/>
                <a:cs typeface="TH Sarabun New"/>
              </a:rPr>
              <a:t>สิ่งแวดล้อม — รถติดที่ทางแยกเพิ่ม CO₂ และมลพิษ การใช้สัญญาณไฟอัจฉริยะลด CO₂ ได้ 15–40% และลดการสิ้นเปลืองเชื้อเพลิง 10–15%</a:t>
            </a:r>
          </a:p>
          <a:p>
            <a:pPr algn="l" indent="-256032" marL="292608">
              <a:lnSpc>
                <a:spcPct val="105000"/>
              </a:lnSpc>
              <a:spcAft>
                <a:spcPts val="1000"/>
              </a:spcAft>
              <a:buClr>
                <a:srgbClr val="F5A623"/>
              </a:buClr>
              <a:buFont typeface="Arial"/>
              <a:buChar char="▸"/>
            </a:pPr>
            <a:r>
              <a:rPr sz="1800" b="0" i="0">
                <a:solidFill>
                  <a:srgbClr val="232B38"/>
                </a:solidFill>
                <a:latin typeface="TH Sarabun New"/>
                <a:cs typeface="TH Sarabun New"/>
              </a:rPr>
              <a:t>การอยู่ร่วมกับประชาชน — ผู้ใช้ทางเปราะบางเสี่ยงสูง โดยมอเตอร์ไซค์คิดเป็น ~84% ของผู้เสียชีวิตจากอุบัติเหตุทางถนนในไทย</a:t>
            </a:r>
          </a:p>
          <a:p>
            <a:pPr algn="l" indent="-256032" marL="292608">
              <a:lnSpc>
                <a:spcPct val="105000"/>
              </a:lnSpc>
              <a:spcAft>
                <a:spcPts val="400"/>
              </a:spcAft>
              <a:buClr>
                <a:srgbClr val="F5A623"/>
              </a:buClr>
              <a:buFont typeface="Arial"/>
              <a:buChar char="▸"/>
            </a:pPr>
            <a:r>
              <a:rPr sz="1800" b="0" i="0">
                <a:solidFill>
                  <a:srgbClr val="232B38"/>
                </a:solidFill>
                <a:latin typeface="TH Sarabun New"/>
                <a:cs typeface="TH Sarabun New"/>
              </a:rPr>
              <a:t>การตัดสินใจที่ขาดข้อมูลเชิงระบบ — ยังขาดเครื่องมือประเมินครบทุกมิติพร้อมกัน (MCDA) และขาดการจำลองสถานการณ์ก่อนลงทุน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ความสอดคล้องเชิงยุทธศาสตร์และนโยบาย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สอดคล้องทุกระดับ — ชาติ · กระทรวง · กรม · สากล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417320"/>
            <a:ext cx="11064240" cy="484632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ยุทธศาสตร์ชาติ 20 ปี (พ.ศ. 2561–2580) — การสร้างความสามารถในการแข่งขัน และการพัฒนาระบบบริหารภาครัฐ</a:t>
            </a:r>
          </a:p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แผนพัฒนาฯ ฉบับที่ 13 — หมุดหมายที่ 2 (โครงสร้างพื้นฐานคมนาคม) และหมุดหมายที่ 13 (รัฐบาลที่ทันสมัย)</a:t>
            </a:r>
          </a:p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แผนพัฒนารัฐบาลดิจิทัลของประเทศไทย พ.ศ. 2566–2570 (DGA)</a:t>
            </a:r>
          </a:p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นโยบายกระทรวงคมนาคม “คมนาคมเพื่อโอกาสประเทศไทย” และนโยบายเร่งด่วนของรัฐบาล</a:t>
            </a:r>
          </a:p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แผนปฏิบัติราชการกรมทางหลวง และแผนปฏิบัติการดิจิทัลกรมทางหลวง พ.ศ. 2566–2570</a:t>
            </a:r>
          </a:p>
          <a:p>
            <a:pPr algn="l" indent="-256032" marL="292608">
              <a:lnSpc>
                <a:spcPct val="105000"/>
              </a:lnSpc>
              <a:spcAft>
                <a:spcPts val="9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แผนแม่บท MR-MAP 20 ปี และกรอบทศวรรษแห่งความปลอดภัยทางถนน พ.ศ. 2564–2573 ของ UN</a:t>
            </a:r>
          </a:p>
          <a:p>
            <a:pPr algn="l" indent="-256032" marL="292608">
              <a:lnSpc>
                <a:spcPct val="105000"/>
              </a:lnSpc>
              <a:spcAft>
                <a:spcPts val="400"/>
              </a:spcAft>
              <a:buClr>
                <a:srgbClr val="F5A623"/>
              </a:buClr>
              <a:buFont typeface="Arial"/>
              <a:buChar char="▸"/>
            </a:pPr>
            <a:r>
              <a:rPr sz="1750" b="0" i="0">
                <a:solidFill>
                  <a:srgbClr val="232B38"/>
                </a:solidFill>
                <a:latin typeface="TH Sarabun New"/>
                <a:cs typeface="TH Sarabun New"/>
              </a:rPr>
              <a:t>PDPA และ พ.ร.บ. การรักษาความมั่นคงปลอดภัยไซเบอร์ พ.ศ. 2562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กรอบแนวคิด AI ครบ ๔ มิติ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ทุกการปรับปรุงทางแยกต้อง “ดีกว่าทุกมิติพร้อมกัน”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04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" y="1417320"/>
          <a:ext cx="11612880" cy="41422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6000"/>
                <a:gridCol w="5486400"/>
                <a:gridCol w="3840480"/>
              </a:tblGrid>
              <a:tr h="4114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มิติ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เทคโนโลยี AI / เครื่องมือสนับสนุน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ตัวชี้วัดประจำมิติ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93268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๑. คล่องตัว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(Efficiency)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Adaptive Traffic Control · Deep RL · PTV VISSIM · พยากรณ์จราจรช่วงเทศกาล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LOS · Delay · v/c Ratio · เวลาเดินทางเฉลี่ย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93268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๒. ปลอดภัย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(Safety)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Computer Vision · Surrogate Safety Measures · FHWA SSAM · วิเคราะห์เชิงพยากรณ์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จุดขัดแย้ง · อัตราอุบัติเหตุ · TTC · PET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93268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๓. สิ่งแวดล้อม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(Environmental)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EPA MOVES · Eco-Adaptive Signal · ลดการเร่ง-เบรกซ้ำ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CO₂ · การสิ้นเปลืองเชื้อเพลิง · NOx, PM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932688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๔. ประชาชน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(Community)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ออกแบบเพื่อผู้ใช้ทางเปราะบาง · สายด่วน ๑๕๘๖ · NLP วิเคราะห์ข้อร้องเรียน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ความพึงพอใจ · ความปลอดภัย VRU · ข้อร้องเรียน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ข้อเสนอเชิงนโยบาย ๕ เสาหลัก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จากวิสัยทัศน์สู่การปฏิบัติในกรอบอำนาจผู้บริหารระดับสูง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05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371600"/>
            <a:ext cx="868680" cy="804672"/>
          </a:xfrm>
          <a:prstGeom prst="round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868680" cy="804672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3400" b="1" i="0">
                <a:solidFill>
                  <a:srgbClr val="FFD23F"/>
                </a:solidFill>
                <a:latin typeface="TH Sarabun New"/>
                <a:cs typeface="TH Sarabun New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08760" y="1353312"/>
            <a:ext cx="101498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100"/>
              </a:spcAft>
            </a:pPr>
            <a:r>
              <a:rPr sz="1800" b="1" i="0">
                <a:solidFill>
                  <a:srgbClr val="0B1E3F"/>
                </a:solidFill>
                <a:latin typeface="TH Sarabun New"/>
                <a:cs typeface="TH Sarabun New"/>
              </a:rPr>
              <a:t>เสาที่ 1 · บุคลากรวิศวกรรมจราจร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0" i="0">
                <a:solidFill>
                  <a:srgbClr val="232B38"/>
                </a:solidFill>
                <a:latin typeface="TH Sarabun New"/>
                <a:cs typeface="TH Sarabun New"/>
              </a:rPr>
              <a:t>พัฒนาวิศวกรของกรมให้ใช้ PTV VISSIM · FHWA SSAM · EPA MOVES ผ่านสถาบันพัฒนาบุคลากรและสถาบันการศึกษา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359152"/>
            <a:ext cx="868680" cy="804672"/>
          </a:xfrm>
          <a:prstGeom prst="round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2359152"/>
            <a:ext cx="868680" cy="804672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3400" b="1" i="0">
                <a:solidFill>
                  <a:srgbClr val="FFD23F"/>
                </a:solidFill>
                <a:latin typeface="TH Sarabun New"/>
                <a:cs typeface="TH Sarabun New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08760" y="2340864"/>
            <a:ext cx="101498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100"/>
              </a:spcAft>
            </a:pPr>
            <a:r>
              <a:rPr sz="1800" b="1" i="0">
                <a:solidFill>
                  <a:srgbClr val="0B1E3F"/>
                </a:solidFill>
                <a:latin typeface="TH Sarabun New"/>
                <a:cs typeface="TH Sarabun New"/>
              </a:rPr>
              <a:t>เสาที่ 2 · กระบวนงานออกแบบทางแยก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0" i="0">
                <a:solidFill>
                  <a:srgbClr val="232B38"/>
                </a:solidFill>
                <a:latin typeface="TH Sarabun New"/>
                <a:cs typeface="TH Sarabun New"/>
              </a:rPr>
              <a:t>ทุกโครงการต้องประเมินครบ ๔ มิติ (MCDA) และจำลองสถานการณ์ก่อนการลงทุน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46704"/>
            <a:ext cx="868680" cy="804672"/>
          </a:xfrm>
          <a:prstGeom prst="round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3346704"/>
            <a:ext cx="868680" cy="804672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3400" b="1" i="0">
                <a:solidFill>
                  <a:srgbClr val="FFD23F"/>
                </a:solidFill>
                <a:latin typeface="TH Sarabun New"/>
                <a:cs typeface="TH Sarabun New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08760" y="3328416"/>
            <a:ext cx="101498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100"/>
              </a:spcAft>
            </a:pPr>
            <a:r>
              <a:rPr sz="1800" b="1" i="0">
                <a:solidFill>
                  <a:srgbClr val="0B1E3F"/>
                </a:solidFill>
                <a:latin typeface="TH Sarabun New"/>
                <a:cs typeface="TH Sarabun New"/>
              </a:rPr>
              <a:t>เสาที่ 3 · แพลตฟอร์มและข้อมูล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0" i="0">
                <a:solidFill>
                  <a:srgbClr val="232B38"/>
                </a:solidFill>
                <a:latin typeface="TH Sarabun New"/>
                <a:cs typeface="TH Sarabun New"/>
              </a:rPr>
              <a:t>พัฒนาคลังข้อมูลจราจรจาก Roadnet · สำนักอำนวยความปลอดภัย · สายด่วน ๑๕๘๖ · แอป Highway Traffic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334256"/>
            <a:ext cx="868680" cy="804672"/>
          </a:xfrm>
          <a:prstGeom prst="round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4334256"/>
            <a:ext cx="868680" cy="804672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3400" b="1" i="0">
                <a:solidFill>
                  <a:srgbClr val="FFD23F"/>
                </a:solidFill>
                <a:latin typeface="TH Sarabun New"/>
                <a:cs typeface="TH Sarabun New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4315968"/>
            <a:ext cx="101498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100"/>
              </a:spcAft>
            </a:pPr>
            <a:r>
              <a:rPr sz="1800" b="1" i="0">
                <a:solidFill>
                  <a:srgbClr val="0B1E3F"/>
                </a:solidFill>
                <a:latin typeface="TH Sarabun New"/>
                <a:cs typeface="TH Sarabun New"/>
              </a:rPr>
              <a:t>เสาที่ 4 · พันธมิตรทางวิชาการ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0" i="0">
                <a:solidFill>
                  <a:srgbClr val="232B38"/>
                </a:solidFill>
                <a:latin typeface="TH Sarabun New"/>
                <a:cs typeface="TH Sarabun New"/>
              </a:rPr>
              <a:t>ร่วมมือกับ สวทช. · NECTEC · สถาบันการศึกษา และองค์กรชั้นนำโลก เช่น U.S. FHWA, Transport for London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5321808"/>
            <a:ext cx="868680" cy="804672"/>
          </a:xfrm>
          <a:prstGeom prst="round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5321808"/>
            <a:ext cx="868680" cy="804672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Aft>
                <a:spcPts val="400"/>
              </a:spcAft>
            </a:pPr>
            <a:r>
              <a:rPr sz="3400" b="1" i="0">
                <a:solidFill>
                  <a:srgbClr val="FFD23F"/>
                </a:solidFill>
                <a:latin typeface="TH Sarabun New"/>
                <a:cs typeface="TH Sarabun New"/>
              </a:rPr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08760" y="5303520"/>
            <a:ext cx="101498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100"/>
              </a:spcAft>
            </a:pPr>
            <a:r>
              <a:rPr sz="1800" b="1" i="0">
                <a:solidFill>
                  <a:srgbClr val="0B1E3F"/>
                </a:solidFill>
                <a:latin typeface="TH Sarabun New"/>
                <a:cs typeface="TH Sarabun New"/>
              </a:rPr>
              <a:t>เสาที่ 5 · ธรรมาภิบาลและความปลอดภัย</a:t>
            </a:r>
          </a:p>
          <a:p>
            <a:pPr algn="l">
              <a:lnSpc>
                <a:spcPct val="100000"/>
              </a:lnSpc>
              <a:spcAft>
                <a:spcPts val="400"/>
              </a:spcAft>
            </a:pPr>
            <a:r>
              <a:rPr sz="1500" b="0" i="0">
                <a:solidFill>
                  <a:srgbClr val="232B38"/>
                </a:solidFill>
                <a:latin typeface="TH Sarabun New"/>
                <a:cs typeface="TH Sarabun New"/>
              </a:rPr>
              <a:t>กรอบธรรมาภิบาล AI ตาม PDPA และ พ.ร.บ.ไซเบอร์ฯ ยึดหลัก “วิศวกรเป็นผู้รับผิดชอบสุดท้าย”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แผนการนำไปสู่การปฏิบัติ ๓ ระยะ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ตลอด ๕ ปี — วางฐานราก → นำร่อง → เป็นต้นแบบและยั่งยืน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" y="1463040"/>
          <a:ext cx="11612880" cy="3429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4560"/>
                <a:gridCol w="1645920"/>
                <a:gridCol w="7772400"/>
              </a:tblGrid>
              <a:tr h="4114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ระยะ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ช่วงเวลา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กิจกรรมหลักและหน่วยงานเจ้าภาพ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100584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๑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วางฐานราก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๐–๖ เดือน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ตั้งคณะทำงาน AI วิศวกรรมจราจร · กำหนดทางแยกวิกฤตจากข้อมูลอุบัติเหตุและสายด่วน ๑๕๘๖ · อบรม PTV VISSIM, FHWA SSAM, EPA MOVES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100584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๒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นำร่อง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๖–๒๔ เดือน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ปรับปรุงทางแยกวิกฤต ๑๐–๒๐ แห่งด้วยกรอบ ๔ มิติ · นำร่อง ATC และ Computer Vision บน M6/M81 · ติดตาม Before-After Study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100584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๓</a:t>
                      </a:r>
                    </a:p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ต้นแบบ-ยั่งยืน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๒๔–๖๐ เดือน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ขยาย ATC ทั่วประเทศ · พัฒนา Traffic Digital Twin · บูรณาการข้อมูลกับตำรวจจราจร/กทม. · สร้างมาตรฐานประเมินทางแยก ๔ มิติ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ตัวอย่างการประยุกต์ใช้ที่ทางแยก (Use Case)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Digital Twin Intersection Analysis — เปรียบเทียบก่อน/หลังปรับปรุง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07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508760"/>
          <a:ext cx="11155680" cy="2971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3291840"/>
                <a:gridCol w="4023360"/>
                <a:gridCol w="1828800"/>
              </a:tblGrid>
              <a:tr h="4114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มิติ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สภาพปัจจุบัน (TWSC)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ทางเลือกที่ปรับปรุง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เปลี่ยนแปลง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คล่องตัว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LOS F · delay 78 วินาที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LOS C · delay 28 วินาที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−64%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ปลอดภัย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อุบัติเหตุ 9.4 ครั้ง/ปี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~5.6 ครั้ง/ปี · จุดขัดแย้ง −75%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−60%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สิ่งแวดล้อม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CO₂ 240 กก./วัน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CO₂ 120 กก./วัน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−50%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เศรษฐกิจ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(ฐาน)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ประหยัด ~฿800,000/ปี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50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+800k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212080"/>
            <a:ext cx="1124712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350" b="0" i="1">
                <a:solidFill>
                  <a:srgbClr val="5B6878"/>
                </a:solidFill>
                <a:latin typeface="TH Sarabun New"/>
                <a:cs typeface="TH Sarabun New"/>
              </a:rPr>
              <a:t>ตัวเลขเป็นตัวอย่างเชิงประกอบเพื่อสื่อสารแนวคิด — ผลจริงแต่ละทางแยกแตกต่างตามบริบทพื้นที่ และต้องผ่านการศึกษาเฉพาะกรณีก่อนดำเนินการ  ·  อ้างอิง: raikluay-intersection.pages.dev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0B1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12191695" cy="64008"/>
          </a:xfrm>
          <a:prstGeom prst="rect">
            <a:avLst/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"/>
            <a:ext cx="1097280" cy="73152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4000" b="1" i="0">
                <a:solidFill>
                  <a:srgbClr val="FFD23F"/>
                </a:solidFill>
                <a:latin typeface="TH Sarabun New"/>
                <a:cs typeface="TH Sarabun New"/>
              </a:rP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09728"/>
            <a:ext cx="10241280" cy="8686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2700" b="1" i="0">
                <a:solidFill>
                  <a:srgbClr val="FFFFFF"/>
                </a:solidFill>
                <a:latin typeface="TH Sarabun New"/>
                <a:cs typeface="TH Sarabun New"/>
              </a:rPr>
              <a:t>กรอบประมาณการงบประมาณเชิงทิศทาง</a:t>
            </a:r>
          </a:p>
          <a:p>
            <a:pPr algn="l">
              <a:spcBef>
                <a:spcPts val="100"/>
              </a:spcBef>
              <a:spcAft>
                <a:spcPts val="400"/>
              </a:spcAft>
            </a:pPr>
            <a:r>
              <a:rPr sz="1500" b="0" i="0">
                <a:solidFill>
                  <a:srgbClr val="C9D6E8"/>
                </a:solidFill>
                <a:latin typeface="TH Sarabun New"/>
                <a:cs typeface="TH Sarabun New"/>
              </a:rPr>
              <a:t>ค่ากลาง ~๑,๒๐๐ ล้านบาท ตลอด ๕ ปี (รวม VAT ๗% และ Contingency ๑๐–๑๕%)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5664"/>
            <a:ext cx="822960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AI × Traffic Engineering · กรมทางหลวง · นบส.คค. รุ่นที่ 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455664"/>
            <a:ext cx="822960" cy="310896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Aft>
                <a:spcPts val="400"/>
              </a:spcAft>
            </a:pPr>
            <a:r>
              <a:rPr sz="1100" b="0" i="0">
                <a:solidFill>
                  <a:srgbClr val="5B6878"/>
                </a:solidFill>
                <a:latin typeface="TH Sarabun New"/>
                <a:cs typeface="TH Sarabun New"/>
              </a:rPr>
              <a:t>08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" y="1554480"/>
          <a:ext cx="11155680" cy="3337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8880"/>
                <a:gridCol w="3017520"/>
                <a:gridCol w="5669280"/>
              </a:tblGrid>
              <a:tr h="41148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ระยะ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ประมาณการงบประมาณ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1" i="0">
                          <a:solidFill>
                            <a:srgbClr val="FFFFFF"/>
                          </a:solidFill>
                          <a:latin typeface="TH Sarabun New"/>
                          <a:cs typeface="TH Sarabun New"/>
                        </a:rPr>
                        <a:t>ขอบเขตหลัก</a:t>
                      </a:r>
                    </a:p>
                  </a:txBody>
                  <a:tcPr anchor="ctr" marL="76200" marR="76200" marT="25400" marB="25400">
                    <a:solidFill>
                      <a:srgbClr val="0B1E3F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๑ (๐–๖ ด.)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~๓.๓–๖.๐ ลบ.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ตั้งคณะทำงาน สำรวจข้อมูล ฝึกอบรม จัดทำกรอบธรรมาภิบาล AI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๒ (๖–๒๔ ด.)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~๑๓๐–๔๖๓ ลบ. (กลาง ~๒๘๐)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ปรับปรุงทางแยกนำร่อง ๑๐–๒๐ แห่ง · Adaptive Signal · Computer Vision · งานโยธา ไฟฟ้า สื่อสาร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ระยะที่ ๓ (๒๔–๖๐ ด.)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~๔๘๕–๑,๔๒๐ ลบ. (กลาง ~๘๐๐)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ขยาย ATC ทั่วประเทศ · Digital Twin · บูรณาการหน่วยงาน · DPIA · ตรวจไซเบอร์</a:t>
                      </a:r>
                    </a:p>
                  </a:txBody>
                  <a:tcPr anchor="ctr" marL="76200" marR="76200" marT="25400" marB="25400"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รวม ๕ ปี (แนะนำ)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~๑,๒๐๐ ล้านบาท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>
                        <a:lnSpc>
                          <a:spcPct val="9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50" b="0" i="0">
                          <a:solidFill>
                            <a:srgbClr val="232B38"/>
                          </a:solidFill>
                          <a:latin typeface="TH Sarabun New"/>
                          <a:cs typeface="TH Sarabun New"/>
                        </a:rPr>
                        <a:t>~0.24% ของงบกรม ๕ ปี (~๕๐๐,๐๐๐ ลบ.) · ~0.20% ของแผน MR-MAP ๕ ปี</a:t>
                      </a:r>
                    </a:p>
                  </a:txBody>
                  <a:tcPr anchor="ctr" marL="76200" marR="76200" marT="25400" marB="25400">
                    <a:solidFill>
                      <a:srgbClr val="EEF3F8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11480" y="5532120"/>
            <a:ext cx="11338560" cy="8229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Aft>
                <a:spcPts val="400"/>
              </a:spcAft>
            </a:pPr>
            <a:r>
              <a:rPr sz="1300" b="0" i="1">
                <a:solidFill>
                  <a:srgbClr val="5B6878"/>
                </a:solidFill>
                <a:latin typeface="TH Sarabun New"/>
                <a:cs typeface="TH Sarabun New"/>
              </a:rPr>
              <a:t>หมายเหตุ: เป็นประมาณการเชิงทิศทางเพื่อประกอบการพิจารณานโยบาย มิใช่งบที่อนุมัติแล้ว — ทยอยตั้งงบรายปีเฉลี่ย ~๒๐๐–๓๐๐ ลบ./ปี ตามขั้นตอนกรม/คมนาคม/สำนักงบประมาณ/ครม.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